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9" r:id="rId75"/>
    <p:sldId id="398" r:id="rId76"/>
    <p:sldId id="400" r:id="rId77"/>
    <p:sldId id="401" r:id="rId78"/>
    <p:sldId id="402" r:id="rId79"/>
    <p:sldId id="40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4A91C3"/>
    <a:srgbClr val="FFAD63"/>
    <a:srgbClr val="66C3A4"/>
    <a:srgbClr val="8DA0CC"/>
    <a:srgbClr val="FFC7B2"/>
    <a:srgbClr val="E78AC3"/>
    <a:srgbClr val="D2D2D9"/>
    <a:srgbClr val="C2DDDB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9"/>
    <p:restoredTop sz="95652"/>
  </p:normalViewPr>
  <p:slideViewPr>
    <p:cSldViewPr snapToObjects="1">
      <p:cViewPr>
        <p:scale>
          <a:sx n="100" d="100"/>
          <a:sy n="100" d="100"/>
        </p:scale>
        <p:origin x="-112" y="20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emf"/><Relationship Id="rId4" Type="http://schemas.openxmlformats.org/officeDocument/2006/relationships/image" Target="../media/image29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image" Target="../media/image314.emf"/><Relationship Id="rId18" Type="http://schemas.openxmlformats.org/officeDocument/2006/relationships/image" Target="../media/image104.svg"/><Relationship Id="rId3" Type="http://schemas.openxmlformats.org/officeDocument/2006/relationships/image" Target="../media/image304.emf"/><Relationship Id="rId7" Type="http://schemas.openxmlformats.org/officeDocument/2006/relationships/image" Target="../media/image308.emf"/><Relationship Id="rId12" Type="http://schemas.openxmlformats.org/officeDocument/2006/relationships/image" Target="../media/image313.emf"/><Relationship Id="rId17" Type="http://schemas.openxmlformats.org/officeDocument/2006/relationships/image" Target="../media/image103.png"/><Relationship Id="rId2" Type="http://schemas.openxmlformats.org/officeDocument/2006/relationships/image" Target="../media/image303.emf"/><Relationship Id="rId16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emf"/><Relationship Id="rId11" Type="http://schemas.openxmlformats.org/officeDocument/2006/relationships/image" Target="../media/image312.emf"/><Relationship Id="rId5" Type="http://schemas.openxmlformats.org/officeDocument/2006/relationships/image" Target="../media/image306.emf"/><Relationship Id="rId15" Type="http://schemas.openxmlformats.org/officeDocument/2006/relationships/image" Target="../media/image316.emf"/><Relationship Id="rId10" Type="http://schemas.openxmlformats.org/officeDocument/2006/relationships/image" Target="../media/image311.emf"/><Relationship Id="rId19" Type="http://schemas.openxmlformats.org/officeDocument/2006/relationships/image" Target="../media/image318.emf"/><Relationship Id="rId4" Type="http://schemas.openxmlformats.org/officeDocument/2006/relationships/image" Target="../media/image305.emf"/><Relationship Id="rId9" Type="http://schemas.openxmlformats.org/officeDocument/2006/relationships/image" Target="../media/image310.emf"/><Relationship Id="rId14" Type="http://schemas.openxmlformats.org/officeDocument/2006/relationships/image" Target="../media/image31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2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emf"/><Relationship Id="rId5" Type="http://schemas.openxmlformats.org/officeDocument/2006/relationships/image" Target="../media/image322.emf"/><Relationship Id="rId4" Type="http://schemas.openxmlformats.org/officeDocument/2006/relationships/image" Target="../media/image32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emf"/><Relationship Id="rId4" Type="http://schemas.openxmlformats.org/officeDocument/2006/relationships/image" Target="../media/image326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2996952"/>
              <a:ext cx="2084508" cy="2929591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585201">
              <a:off x="2720662" y="3402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54767" y="4763456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25F92-CA4E-1945-A14C-8594EDC2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" y="4477174"/>
            <a:ext cx="5832648" cy="2384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B6FB1-0455-AF41-BD42-A97F73E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Truncation emphasizes place cell behavioural biasing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E554-4E4B-BB47-A5F6-5BEA192626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4189" y="1268760"/>
            <a:ext cx="5358595" cy="33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489-B908-9443-9EF1-7C518A4A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268760"/>
            <a:ext cx="5210783" cy="327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E9122-32CF-3248-995B-BEE16461E9DD}"/>
              </a:ext>
            </a:extLst>
          </p:cNvPr>
          <p:cNvSpPr txBox="1"/>
          <p:nvPr/>
        </p:nvSpPr>
        <p:spPr>
          <a:xfrm>
            <a:off x="911424" y="1109177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1.13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7CED-3EE3-4A4E-97E6-03772AF39CFA}"/>
              </a:ext>
            </a:extLst>
          </p:cNvPr>
          <p:cNvSpPr txBox="1"/>
          <p:nvPr/>
        </p:nvSpPr>
        <p:spPr>
          <a:xfrm>
            <a:off x="6645859" y="108409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2.14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E8D937-5092-8A42-887D-AD7C92721C1C}"/>
              </a:ext>
            </a:extLst>
          </p:cNvPr>
          <p:cNvCxnSpPr/>
          <p:nvPr/>
        </p:nvCxnSpPr>
        <p:spPr>
          <a:xfrm>
            <a:off x="8513587" y="2079258"/>
            <a:ext cx="792088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7B504-CEA9-4748-95BD-32DEC84DD8AD}"/>
              </a:ext>
            </a:extLst>
          </p:cNvPr>
          <p:cNvCxnSpPr>
            <a:cxnSpLocks/>
          </p:cNvCxnSpPr>
          <p:nvPr/>
        </p:nvCxnSpPr>
        <p:spPr>
          <a:xfrm>
            <a:off x="8735748" y="2134514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4A380-6347-8542-A180-6F9819B9B193}"/>
              </a:ext>
            </a:extLst>
          </p:cNvPr>
          <p:cNvCxnSpPr>
            <a:cxnSpLocks/>
          </p:cNvCxnSpPr>
          <p:nvPr/>
        </p:nvCxnSpPr>
        <p:spPr>
          <a:xfrm>
            <a:off x="2932735" y="2204864"/>
            <a:ext cx="426961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4FD5-1D2B-8F47-BBED-3FC6DE9A78C5}"/>
              </a:ext>
            </a:extLst>
          </p:cNvPr>
          <p:cNvCxnSpPr>
            <a:cxnSpLocks/>
          </p:cNvCxnSpPr>
          <p:nvPr/>
        </p:nvCxnSpPr>
        <p:spPr>
          <a:xfrm>
            <a:off x="2966195" y="3068960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B9F0-68EB-5049-89F0-8A91DA7553E3}"/>
              </a:ext>
            </a:extLst>
          </p:cNvPr>
          <p:cNvSpPr txBox="1"/>
          <p:nvPr/>
        </p:nvSpPr>
        <p:spPr>
          <a:xfrm>
            <a:off x="6571005" y="4983248"/>
            <a:ext cx="517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might consider using global threshold (e.g. 0.8Hz) rather than cell-specific threshold (0.8*cell max) as in Wills paper </a:t>
            </a:r>
          </a:p>
        </p:txBody>
      </p:sp>
    </p:spTree>
    <p:extLst>
      <p:ext uri="{BB962C8B-B14F-4D97-AF65-F5344CB8AC3E}">
        <p14:creationId xmlns:p14="http://schemas.microsoft.com/office/powerpoint/2010/main" val="32994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E03A-E53D-D04C-8E74-C5BCC68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1 and 2 (first draft):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BBFF8-633F-6F43-BF9A-224D6C42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1240761"/>
            <a:ext cx="4969602" cy="3731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61023-6A32-BE49-937C-098C75D3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40761"/>
            <a:ext cx="3672408" cy="414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90EDA-5DE4-5348-B56E-C30EAD2C8B78}"/>
              </a:ext>
            </a:extLst>
          </p:cNvPr>
          <p:cNvSpPr txBox="1"/>
          <p:nvPr/>
        </p:nvSpPr>
        <p:spPr>
          <a:xfrm>
            <a:off x="339086" y="123326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1.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F424-15C0-B74D-9751-C3406AB06A2D}"/>
              </a:ext>
            </a:extLst>
          </p:cNvPr>
          <p:cNvSpPr txBox="1"/>
          <p:nvPr/>
        </p:nvSpPr>
        <p:spPr>
          <a:xfrm>
            <a:off x="767408" y="5410193"/>
            <a:ext cx="3020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1. STDP model and intuition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and raster plot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Theta precession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weight updates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d) Schematic binding strengths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e) Schematic SR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A8C22-3511-9B42-ABDF-96D1C141F150}"/>
              </a:ext>
            </a:extLst>
          </p:cNvPr>
          <p:cNvSpPr txBox="1"/>
          <p:nvPr/>
        </p:nvSpPr>
        <p:spPr>
          <a:xfrm>
            <a:off x="6444392" y="5157192"/>
            <a:ext cx="302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2. STDP approximates SR matrix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1D maze (closed)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1D loop (open)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2D 2-rooms, linking doorway</a:t>
            </a:r>
          </a:p>
        </p:txBody>
      </p:sp>
    </p:spTree>
    <p:extLst>
      <p:ext uri="{BB962C8B-B14F-4D97-AF65-F5344CB8AC3E}">
        <p14:creationId xmlns:p14="http://schemas.microsoft.com/office/powerpoint/2010/main" val="453961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9F3-4773-F148-8BD2-0BDB103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06C-A058-0749-9736-73F81802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52736"/>
            <a:ext cx="2692796" cy="50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38B86-B0CB-0F48-A311-4C849265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272646"/>
            <a:ext cx="4851565" cy="321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0FB2-D710-FE42-8145-A42E71C6C214}"/>
              </a:ext>
            </a:extLst>
          </p:cNvPr>
          <p:cNvSpPr txBox="1"/>
          <p:nvPr/>
        </p:nvSpPr>
        <p:spPr>
          <a:xfrm>
            <a:off x="636907" y="4736041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3. Multiscale SR down dorsal-ventral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width maps onto SR timescale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Larger place cells down HPC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matrix only binds cells of similar size, decomposing SR matrix into a continuum of timescales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79340-DB63-D34A-B588-277A507C30A2}"/>
              </a:ext>
            </a:extLst>
          </p:cNvPr>
          <p:cNvSpPr txBox="1"/>
          <p:nvPr/>
        </p:nvSpPr>
        <p:spPr>
          <a:xfrm>
            <a:off x="9940924" y="1052736"/>
            <a:ext cx="2059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4. Place cells show expected properties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Skewing against behavioural motion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Elongating along walls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Spreading through doorways</a:t>
            </a:r>
          </a:p>
        </p:txBody>
      </p:sp>
    </p:spTree>
    <p:extLst>
      <p:ext uri="{BB962C8B-B14F-4D97-AF65-F5344CB8AC3E}">
        <p14:creationId xmlns:p14="http://schemas.microsoft.com/office/powerpoint/2010/main" val="3416405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2BE6E-E097-274C-B3D7-0DBCF9E3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92696"/>
            <a:ext cx="4547686" cy="609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F245-D097-494A-A78F-78E82E05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692696"/>
            <a:ext cx="4547687" cy="6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5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1 draft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0FF8-BCD1-FF40-B5DD-4A21D04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72" y="1435466"/>
            <a:ext cx="8150944" cy="49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DBFD-0DFA-6446-8523-9CD12BC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1D:    STDP          vs       </a:t>
            </a:r>
            <a:r>
              <a:rPr lang="en-GB" dirty="0" err="1"/>
              <a:t>TD</a:t>
            </a:r>
            <a:r>
              <a:rPr lang="en-GB" baseline="-25000" dirty="0" err="1"/>
              <a:t>onehot</a:t>
            </a:r>
            <a:r>
              <a:rPr lang="en-GB" dirty="0"/>
              <a:t>        vs      </a:t>
            </a:r>
            <a:r>
              <a:rPr lang="en-GB" dirty="0" err="1"/>
              <a:t>TD</a:t>
            </a:r>
            <a:r>
              <a:rPr lang="en-GB" baseline="-25000" dirty="0" err="1"/>
              <a:t>gaussian</a:t>
            </a:r>
            <a:r>
              <a:rPr lang="en-GB" baseline="-25000" dirty="0"/>
              <a:t>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C1F89-0ECA-1942-BAA3-1065E7E3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988840"/>
            <a:ext cx="3600400" cy="36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E8302-F62D-C14F-BB97-827498F3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988840"/>
            <a:ext cx="3600400" cy="36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8018E-F3E5-D241-8BFF-7B804ED39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310" y="1988840"/>
            <a:ext cx="3600400" cy="360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FCADE-3B34-5D48-97C3-1D6D889EC6C8}"/>
              </a:ext>
            </a:extLst>
          </p:cNvPr>
          <p:cNvSpPr txBox="1"/>
          <p:nvPr/>
        </p:nvSpPr>
        <p:spPr>
          <a:xfrm>
            <a:off x="8544272" y="205079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20cm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DD03A5-A233-F947-BD3A-4AE1E0804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816" y="527260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D59939-5418-9C49-AD53-77E643333848}"/>
              </a:ext>
            </a:extLst>
          </p:cNvPr>
          <p:cNvSpPr txBox="1"/>
          <p:nvPr/>
        </p:nvSpPr>
        <p:spPr>
          <a:xfrm>
            <a:off x="9042463" y="521990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size = 40cm 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83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2D4C-6EBA-FE46-8F90-E7B55E65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A2D37-CB5A-AD49-B036-87F1193C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72646"/>
            <a:ext cx="2361456" cy="1180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B4A58-496B-CA4E-A7C6-649FCF6E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1" y="3148521"/>
            <a:ext cx="4815997" cy="240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06787-6C63-B344-9AA1-804C79C235E1}"/>
              </a:ext>
            </a:extLst>
          </p:cNvPr>
          <p:cNvSpPr txBox="1"/>
          <p:nvPr/>
        </p:nvSpPr>
        <p:spPr>
          <a:xfrm>
            <a:off x="1603332" y="2880986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Radial ‘ordering’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C7B8D-BF3E-1248-9E47-3C2D904B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763804"/>
            <a:ext cx="6094196" cy="6094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72C0E-687A-024D-B760-D82DE027FFD9}"/>
              </a:ext>
            </a:extLst>
          </p:cNvPr>
          <p:cNvSpPr txBox="1"/>
          <p:nvPr/>
        </p:nvSpPr>
        <p:spPr>
          <a:xfrm>
            <a:off x="5951984" y="130901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TD-SR</a:t>
            </a:r>
          </a:p>
        </p:txBody>
      </p:sp>
    </p:spTree>
    <p:extLst>
      <p:ext uri="{BB962C8B-B14F-4D97-AF65-F5344CB8AC3E}">
        <p14:creationId xmlns:p14="http://schemas.microsoft.com/office/powerpoint/2010/main" val="181539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9D86-3CF2-F842-B8D6-4E807DB0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Semi-analytic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532B-039D-CC4A-9889-342DD72E6DFD}"/>
              </a:ext>
            </a:extLst>
          </p:cNvPr>
          <p:cNvSpPr txBox="1"/>
          <p:nvPr/>
        </p:nvSpPr>
        <p:spPr>
          <a:xfrm>
            <a:off x="119336" y="1124744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Consider two basis sets of neurons, alpha (e.g.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and beta (e.g. gaussian features)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CFD5A8-1172-FA41-AAEC-21939949324A}"/>
              </a:ext>
            </a:extLst>
          </p:cNvPr>
          <p:cNvGrpSpPr/>
          <p:nvPr/>
        </p:nvGrpSpPr>
        <p:grpSpPr>
          <a:xfrm>
            <a:off x="1356059" y="1513017"/>
            <a:ext cx="3390900" cy="801380"/>
            <a:chOff x="4289276" y="1484784"/>
            <a:chExt cx="3390900" cy="801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C2237D-A25D-574F-8ADC-5FEA69D5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276" y="1484784"/>
              <a:ext cx="3390900" cy="533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FDD46-C134-C743-8B18-6CD33870C905}"/>
                </a:ext>
              </a:extLst>
            </p:cNvPr>
            <p:cNvSpPr txBox="1"/>
            <p:nvPr/>
          </p:nvSpPr>
          <p:spPr>
            <a:xfrm>
              <a:off x="4511599" y="1916832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D8E9AF-1C48-6945-8F3E-06DF7EA609EA}"/>
                </a:ext>
              </a:extLst>
            </p:cNvPr>
            <p:cNvSpPr txBox="1"/>
            <p:nvPr/>
          </p:nvSpPr>
          <p:spPr>
            <a:xfrm>
              <a:off x="5663952" y="1916832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β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x 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92B363-30B8-2F43-8D05-3A673D8CD754}"/>
                </a:ext>
              </a:extLst>
            </p:cNvPr>
            <p:cNvSpPr txBox="1"/>
            <p:nvPr/>
          </p:nvSpPr>
          <p:spPr>
            <a:xfrm>
              <a:off x="6759214" y="191683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l-GR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α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7768BB-0F3B-0846-B4A7-4F1D03E1D9B6}"/>
              </a:ext>
            </a:extLst>
          </p:cNvPr>
          <p:cNvSpPr txBox="1"/>
          <p:nvPr/>
        </p:nvSpPr>
        <p:spPr>
          <a:xfrm>
            <a:off x="119336" y="2347530"/>
            <a:ext cx="928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 is the matrix which converts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firing rates to feature cell firing rates.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By virtue of alpha being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onehot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U is easy to define (it’s just the beta firing rates at all the one hot centres)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148C30-A1B1-A749-8E46-54C233497B84}"/>
              </a:ext>
            </a:extLst>
          </p:cNvPr>
          <p:cNvGrpSpPr/>
          <p:nvPr/>
        </p:nvGrpSpPr>
        <p:grpSpPr>
          <a:xfrm>
            <a:off x="2675620" y="3416730"/>
            <a:ext cx="4176464" cy="1749892"/>
            <a:chOff x="1775520" y="3758722"/>
            <a:chExt cx="4176464" cy="17498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E2E53D-F3EA-A342-9505-A0389799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549" y="3758722"/>
              <a:ext cx="1816100" cy="923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38883-CA06-9945-963A-EB3E0E68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713" y="3758722"/>
              <a:ext cx="470271" cy="17498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DFFAC0-B70A-A949-A9FE-F8083533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520" y="3758722"/>
              <a:ext cx="470271" cy="9233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37C32D-585F-C341-9ECE-78201279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752" y="4006974"/>
              <a:ext cx="243210" cy="2918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1CE5DC-F5CE-0B47-8101-20288D63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3792" y="4013923"/>
              <a:ext cx="236261" cy="28490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52D6D5-C57A-AB43-8B1F-B2BDFA2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832" y="4013923"/>
              <a:ext cx="243210" cy="2849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D55E91-7D09-874A-B97A-586BA83D7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3872" y="4013923"/>
              <a:ext cx="243210" cy="2918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90C365-C7C7-5A46-B599-2E93FC1B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3861048"/>
              <a:ext cx="101600" cy="1651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6D3A97-4298-CB45-AD5B-B8DE15C45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4149080"/>
              <a:ext cx="101600" cy="1651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CC784B4-1C44-3F49-9486-8EF5CC06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4360" y="5013176"/>
              <a:ext cx="101600" cy="165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008F8E9-4F59-604E-8B24-624DF08D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9760" y="4566394"/>
              <a:ext cx="76200" cy="1587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677307-273B-4E43-9A1C-E1B3C5AA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47528" y="4124314"/>
              <a:ext cx="352973" cy="14974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CC2F97-F57E-D247-AF59-1659674F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11624" y="4149080"/>
              <a:ext cx="304800" cy="127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8933EA-4431-FA49-9CAD-526F707DD6B9}"/>
              </a:ext>
            </a:extLst>
          </p:cNvPr>
          <p:cNvGrpSpPr/>
          <p:nvPr/>
        </p:nvGrpSpPr>
        <p:grpSpPr>
          <a:xfrm>
            <a:off x="7392144" y="3298191"/>
            <a:ext cx="4585222" cy="160522"/>
            <a:chOff x="4655840" y="2276872"/>
            <a:chExt cx="6840760" cy="23948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95D836-32C4-6B4D-B19B-277C803F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516357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B14FA8-AB18-994F-BD34-A1145C6BAF32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2276872"/>
              <a:ext cx="6840760" cy="0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EE2051-7A44-1444-8920-8158A9649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840" y="2276873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7CAE8C3-B89D-F64E-AB85-D6B996326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2276872"/>
              <a:ext cx="0" cy="239484"/>
            </a:xfrm>
            <a:prstGeom prst="line">
              <a:avLst/>
            </a:prstGeom>
            <a:ln w="349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Left Brace 33">
            <a:extLst>
              <a:ext uri="{FF2B5EF4-FFF2-40B4-BE49-F238E27FC236}">
                <a16:creationId xmlns:a16="http://schemas.microsoft.com/office/drawing/2014/main" id="{1421ACD3-39CA-7A45-8E20-94D84A6CA058}"/>
              </a:ext>
            </a:extLst>
          </p:cNvPr>
          <p:cNvSpPr/>
          <p:nvPr/>
        </p:nvSpPr>
        <p:spPr>
          <a:xfrm rot="16200000">
            <a:off x="7840344" y="3121357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D128D24C-248D-A44B-965A-995768BA9F79}"/>
              </a:ext>
            </a:extLst>
          </p:cNvPr>
          <p:cNvSpPr/>
          <p:nvPr/>
        </p:nvSpPr>
        <p:spPr>
          <a:xfrm rot="16200000">
            <a:off x="8992472" y="3121240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94C7F1D-6F75-314D-B80F-F095AA558228}"/>
              </a:ext>
            </a:extLst>
          </p:cNvPr>
          <p:cNvSpPr/>
          <p:nvPr/>
        </p:nvSpPr>
        <p:spPr>
          <a:xfrm rot="16200000">
            <a:off x="10152624" y="3121240"/>
            <a:ext cx="219600" cy="1116000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7470009-6842-B447-9C2A-52DA3AD5BF92}"/>
              </a:ext>
            </a:extLst>
          </p:cNvPr>
          <p:cNvSpPr/>
          <p:nvPr/>
        </p:nvSpPr>
        <p:spPr>
          <a:xfrm rot="16200000">
            <a:off x="11312776" y="3117173"/>
            <a:ext cx="219600" cy="11160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18BA59-5F97-2449-A2C7-FE8B0C851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0433" y="3878395"/>
            <a:ext cx="315762" cy="213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C41DF8-0050-DB48-B465-DDC23BC483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3131" y="3879979"/>
            <a:ext cx="339973" cy="2266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A03784D-48DB-854A-B1E1-AC460B70F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4671" y="3872399"/>
            <a:ext cx="339382" cy="21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2B09DB-9647-3944-A9CA-FDC5600706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5620" y="3847996"/>
            <a:ext cx="367176" cy="2483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A8F86A-200F-7340-A909-2CEAA641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807" y="5166622"/>
            <a:ext cx="470271" cy="9233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FCAE2D-565E-F949-8C6A-7034BC291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728" y="5521240"/>
            <a:ext cx="243210" cy="28490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2296966-EEA8-3D45-9C97-3048473561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9815" y="5532214"/>
            <a:ext cx="352973" cy="1497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4A6BAA4-73E1-9A47-85C5-DF4AA77E95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3911" y="5556980"/>
            <a:ext cx="304800" cy="127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E7A89E-F19F-1E41-A372-A1601DCE6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5169966"/>
            <a:ext cx="470271" cy="923330"/>
          </a:xfrm>
          <a:prstGeom prst="rect">
            <a:avLst/>
          </a:prstGeom>
        </p:spPr>
      </p:pic>
      <p:pic>
        <p:nvPicPr>
          <p:cNvPr id="57" name="Content Placeholder 8">
            <a:extLst>
              <a:ext uri="{FF2B5EF4-FFF2-40B4-BE49-F238E27FC236}">
                <a16:creationId xmlns:a16="http://schemas.microsoft.com/office/drawing/2014/main" id="{19B1FAF2-5805-964C-92F9-81A472AC11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182377">
            <a:off x="10133821" y="3178233"/>
            <a:ext cx="158875" cy="397186"/>
          </a:xfrm>
          <a:prstGeom prst="rect">
            <a:avLst/>
          </a:prstGeom>
          <a:effectLst/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46491C5-7F45-7E46-8285-49CFCA5369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59081" y="1578169"/>
            <a:ext cx="3848100" cy="5334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26A75F-EDC6-7F4B-9E81-169E2DF90C3B}"/>
              </a:ext>
            </a:extLst>
          </p:cNvPr>
          <p:cNvCxnSpPr>
            <a:cxnSpLocks/>
          </p:cNvCxnSpPr>
          <p:nvPr/>
        </p:nvCxnSpPr>
        <p:spPr>
          <a:xfrm flipV="1">
            <a:off x="5139166" y="1844824"/>
            <a:ext cx="1460890" cy="45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6D46E86-55C4-E443-B7F9-676BD38BF588}"/>
              </a:ext>
            </a:extLst>
          </p:cNvPr>
          <p:cNvSpPr txBox="1"/>
          <p:nvPr/>
        </p:nvSpPr>
        <p:spPr>
          <a:xfrm>
            <a:off x="6852084" y="205620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x N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β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9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B9218E-9BAA-1043-8465-4B529AE7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772816"/>
            <a:ext cx="6429226" cy="716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BBFFD-82FB-3744-B101-F7C865FC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688330"/>
            <a:ext cx="3960440" cy="728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C2314-6D03-7E4E-A473-5A8D1C89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3789040"/>
            <a:ext cx="1835460" cy="332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5B136-2DF3-A647-A7F5-7E44F51B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720" y="4494000"/>
            <a:ext cx="2222346" cy="332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73301-4982-E04D-8240-DBA80A86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5066054"/>
            <a:ext cx="3024336" cy="3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BEEA-3900-7545-8834-178DD330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Sigma = 0.1m (TD               vs.        semi-analytic)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6B3D5-52FF-6C41-B4B0-36B37391B3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48128" y="836712"/>
            <a:ext cx="3096345" cy="30963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076DD-FA47-2949-8B1D-AABA062D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42" y="836712"/>
            <a:ext cx="3096345" cy="3096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6B1DA2-84A1-B34A-AEC8-4AAA18170704}"/>
              </a:ext>
            </a:extLst>
          </p:cNvPr>
          <p:cNvSpPr txBox="1">
            <a:spLocks/>
          </p:cNvSpPr>
          <p:nvPr/>
        </p:nvSpPr>
        <p:spPr>
          <a:xfrm>
            <a:off x="-588" y="3645024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Sigma = 0.5m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4979C-C71C-444E-B9F0-F7890A1A0830}"/>
              </a:ext>
            </a:extLst>
          </p:cNvPr>
          <p:cNvSpPr txBox="1"/>
          <p:nvPr/>
        </p:nvSpPr>
        <p:spPr>
          <a:xfrm>
            <a:off x="2855640" y="5157192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Wont converge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EE614F-4827-5C47-AB96-328DD0240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9" y="4005064"/>
            <a:ext cx="3096344" cy="3096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AB36A9-C121-884E-A867-ABD5181C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37" y="3889650"/>
            <a:ext cx="3096343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23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261C-B0FD-8A48-97ED-A2DED9B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FCA11-0C97-9942-8F41-1A5A205C8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7" r="28468" b="89083"/>
          <a:stretch/>
        </p:blipFill>
        <p:spPr>
          <a:xfrm>
            <a:off x="2495600" y="3140968"/>
            <a:ext cx="5688632" cy="16253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226BE3-70CD-DC4D-9897-48D730E417C1}"/>
              </a:ext>
            </a:extLst>
          </p:cNvPr>
          <p:cNvCxnSpPr>
            <a:cxnSpLocks/>
          </p:cNvCxnSpPr>
          <p:nvPr/>
        </p:nvCxnSpPr>
        <p:spPr>
          <a:xfrm flipV="1">
            <a:off x="5303912" y="4437112"/>
            <a:ext cx="0" cy="576064"/>
          </a:xfrm>
          <a:prstGeom prst="line">
            <a:avLst/>
          </a:prstGeom>
          <a:ln w="44450">
            <a:solidFill>
              <a:srgbClr val="FD8D6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4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33891</TotalTime>
  <Words>3164</Words>
  <Application>Microsoft Macintosh PowerPoint</Application>
  <PresentationFormat>Widescreen</PresentationFormat>
  <Paragraphs>494</Paragraphs>
  <Slides>79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  <vt:lpstr>Truncation emphasizes place cell behavioural biasing</vt:lpstr>
      <vt:lpstr>Figures 1 and 2 (first draft): </vt:lpstr>
      <vt:lpstr>Figures 3 and 4</vt:lpstr>
      <vt:lpstr>PowerPoint Presentation</vt:lpstr>
      <vt:lpstr>Figure 1 draft</vt:lpstr>
      <vt:lpstr>1D:    STDP          vs       TDonehot        vs      TDgaussian features</vt:lpstr>
      <vt:lpstr>2D SR: </vt:lpstr>
      <vt:lpstr>Semi-analytic solution</vt:lpstr>
      <vt:lpstr>PowerPoint Presentation</vt:lpstr>
      <vt:lpstr>Sigma = 0.1m (TD               vs.        semi-analytic)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260</cp:revision>
  <dcterms:created xsi:type="dcterms:W3CDTF">2021-04-13T14:31:56Z</dcterms:created>
  <dcterms:modified xsi:type="dcterms:W3CDTF">2021-07-27T08:30:59Z</dcterms:modified>
</cp:coreProperties>
</file>